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3" r:id="rId2"/>
  </p:sldMasterIdLst>
  <p:notesMasterIdLst>
    <p:notesMasterId r:id="rId13"/>
  </p:notesMasterIdLst>
  <p:handoutMasterIdLst>
    <p:handoutMasterId r:id="rId14"/>
  </p:handoutMasterIdLst>
  <p:sldIdLst>
    <p:sldId id="303" r:id="rId3"/>
    <p:sldId id="398" r:id="rId4"/>
    <p:sldId id="379" r:id="rId5"/>
    <p:sldId id="383" r:id="rId6"/>
    <p:sldId id="393" r:id="rId7"/>
    <p:sldId id="394" r:id="rId8"/>
    <p:sldId id="395" r:id="rId9"/>
    <p:sldId id="396" r:id="rId10"/>
    <p:sldId id="397" r:id="rId11"/>
    <p:sldId id="340" r:id="rId12"/>
  </p:sldIdLst>
  <p:sldSz cx="9906000" cy="6858000" type="A4"/>
  <p:notesSz cx="6811963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98" autoAdjust="0"/>
  </p:normalViewPr>
  <p:slideViewPr>
    <p:cSldViewPr snapToGrid="0">
      <p:cViewPr varScale="1">
        <p:scale>
          <a:sx n="73" d="100"/>
          <a:sy n="73" d="100"/>
        </p:scale>
        <p:origin x="1122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7213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59078B-20D3-5244-94FE-DD94122A6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638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49887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7213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19D458-CA3B-D245-9D99-41F949320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4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ER_PowerPoint_ol [Converted]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11098" r="68712" b="64755"/>
          <a:stretch>
            <a:fillRect/>
          </a:stretch>
        </p:blipFill>
        <p:spPr bwMode="auto">
          <a:xfrm>
            <a:off x="0" y="-28575"/>
            <a:ext cx="992028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7575" y="431800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 algn="ctr">
              <a:defRPr smtClean="0">
                <a:ea typeface="+mn-ea"/>
              </a:defRPr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5D8746-FE28-EE4D-BD54-AF41C3906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D438D914-60E8-7F45-8D41-E097F302C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9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B40735DC-5586-6F43-A863-E8E1DA2BA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C453-5D88-4448-B3CB-1E817A6623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28DD1-8B90-5C48-83B4-8B7DB237A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BC49F-2586-6C42-AE05-35E159826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2B7F8-FDD1-2446-9B84-20F7CDB65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0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3CC2-F426-6B4E-9233-2635AFBA74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8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9CF7F-6BA4-1F48-A146-736A167BD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0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99616-0F4A-F54D-B034-6B24B982F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2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63575-3EFC-8D4C-A3D2-D4065C3F8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C1C3AF8-3C63-AB41-B3BE-D1BE9C67EE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6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DF55-FF2C-0E4B-AEDC-3871CF860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8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E39F0-6736-8042-95D4-614686AAB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0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36E5A-701A-6B4C-88FF-83185706D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7210469-FFB9-3947-B9E0-A38D4DB43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6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97EA8C35-AD39-8743-BE2A-263301B29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8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918BC22-8549-1D4C-AA40-B1B352613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A3D239B-4C58-214E-A2DC-21419BEE3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9803EA1-3B64-8F4E-A62E-1EA5A824E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2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F00AEC90-B0DE-E54B-8189-ABAAE6ECB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4EDDE8EB-F5D4-CB4C-9B3E-89E7474D9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2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resentation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5713" r="612" b="1003"/>
          <a:stretch>
            <a:fillRect/>
          </a:stretch>
        </p:blipFill>
        <p:spPr bwMode="auto">
          <a:xfrm>
            <a:off x="0" y="28575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51575" y="6562725"/>
            <a:ext cx="1236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Page </a:t>
            </a:r>
            <a:fld id="{382A01A3-0611-5441-AEDE-CEB45EFF10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R_PowerPoint_ol [Converted]"/>
          <p:cNvPicPr preferRelativeResize="0"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42915" r="68709" b="32866"/>
          <a:stretch>
            <a:fillRect/>
          </a:stretch>
        </p:blipFill>
        <p:spPr bwMode="auto">
          <a:xfrm>
            <a:off x="0" y="-22225"/>
            <a:ext cx="9921875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8D8D45-427A-4349-AA92-1D29D97D9E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-Book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New folder (2)\disk\full\final\ppt\cov_t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6126"/>
            <a:ext cx="9906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70" y="3643117"/>
            <a:ext cx="9575800" cy="3062483"/>
          </a:xfrm>
        </p:spPr>
        <p:txBody>
          <a:bodyPr>
            <a:normAutofit fontScale="90000"/>
          </a:bodyPr>
          <a:lstStyle/>
          <a:p>
            <a:pPr algn="ctr"/>
            <a:r>
              <a:rPr lang="id-ID" sz="72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id-ID" sz="72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en-US" sz="49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BUMN LEMBAGA </a:t>
            </a:r>
            <a:r>
              <a:rPr lang="en-US" sz="49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PELAKU </a:t>
            </a:r>
            <a:r>
              <a:rPr lang="en-US" sz="49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EKONOMI NEGARA DAN </a:t>
            </a:r>
            <a:r>
              <a:rPr lang="en-US" sz="49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POLITIK </a:t>
            </a:r>
            <a:r>
              <a:rPr lang="en-US" sz="49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EKONOMI </a:t>
            </a:r>
            <a:r>
              <a:rPr lang="en-US" sz="49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INKLUSIF MELALUI BUMR</a:t>
            </a:r>
            <a:r>
              <a:rPr lang="id-ID" sz="3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id-ID" sz="3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id-ID" sz="3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id-ID" sz="3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The Sultan Hotel, 12</a:t>
            </a:r>
            <a:r>
              <a:rPr lang="en-US" sz="2200" baseline="300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22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December 2018</a:t>
            </a:r>
            <a:endParaRPr lang="id-ID" sz="22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7737" y="504095"/>
            <a:ext cx="897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  <a:cs typeface="Times New Roman" pitchFamily="18" charset="0"/>
              </a:rPr>
              <a:t>LEADERSHIP WISDOM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0"/>
            <a:ext cx="9906000" cy="969270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endParaRPr lang="en-US" sz="3200" b="1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625842"/>
            <a:ext cx="4648200" cy="35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7"/>
          <p:cNvGrpSpPr/>
          <p:nvPr/>
        </p:nvGrpSpPr>
        <p:grpSpPr>
          <a:xfrm>
            <a:off x="914400" y="228600"/>
            <a:ext cx="8153400" cy="954105"/>
            <a:chOff x="0" y="0"/>
            <a:chExt cx="8153400" cy="954103"/>
          </a:xfrm>
        </p:grpSpPr>
        <p:sp>
          <p:nvSpPr>
            <p:cNvPr id="145" name="Shape 145"/>
            <p:cNvSpPr/>
            <p:nvPr/>
          </p:nvSpPr>
          <p:spPr>
            <a:xfrm>
              <a:off x="0" y="0"/>
              <a:ext cx="8153400" cy="533400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800" b="1">
                  <a:solidFill>
                    <a:srgbClr val="DCE6F2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0"/>
              <a:ext cx="8153400" cy="954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 b="1">
                  <a:solidFill>
                    <a:srgbClr val="DCE6F2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dirty="0"/>
                <a:t>PELAKU EKONOMI PANCASILA SESUAI UUD 45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17266"/>
            <a:ext cx="8458200" cy="7950535"/>
          </a:xfrm>
          <a:prstGeom prst="rect">
            <a:avLst/>
          </a:prstGeom>
        </p:spPr>
      </p:pic>
      <p:sp>
        <p:nvSpPr>
          <p:cNvPr id="161" name="Shape 161"/>
          <p:cNvSpPr>
            <a:spLocks noGrp="1"/>
          </p:cNvSpPr>
          <p:nvPr>
            <p:ph type="sldNum" sz="quarter" idx="4294967295"/>
          </p:nvPr>
        </p:nvSpPr>
        <p:spPr>
          <a:xfrm>
            <a:off x="8926720" y="6259913"/>
            <a:ext cx="225451" cy="3327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1800" b="1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8756788" y="6113695"/>
            <a:ext cx="504827" cy="503239"/>
          </a:xfrm>
          <a:prstGeom prst="ellipse">
            <a:avLst/>
          </a:prstGeom>
          <a:solidFill>
            <a:srgbClr val="C00000">
              <a:alpha val="5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67180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4" y="647017"/>
            <a:ext cx="9438217" cy="5805201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0" y="0"/>
            <a:ext cx="9906000" cy="835577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0838"/>
            <a:r>
              <a:rPr lang="en-US" sz="3200" b="1" dirty="0" smtClean="0">
                <a:latin typeface="Cambria" pitchFamily="18" charset="0"/>
              </a:rPr>
              <a:t>Signing </a:t>
            </a:r>
            <a:r>
              <a:rPr lang="en-US" sz="3200" b="1" dirty="0" err="1" smtClean="0">
                <a:latin typeface="Cambria" pitchFamily="18" charset="0"/>
              </a:rPr>
              <a:t>LoI</a:t>
            </a:r>
            <a:r>
              <a:rPr lang="en-US" sz="3200" b="1" dirty="0" smtClean="0">
                <a:latin typeface="Cambria" pitchFamily="18" charset="0"/>
              </a:rPr>
              <a:t> with IMF</a:t>
            </a:r>
            <a:endParaRPr lang="id-ID" sz="3200" b="1" dirty="0">
              <a:solidFill>
                <a:srgbClr val="371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672" y="0"/>
            <a:ext cx="9169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atin typeface="Cambria" pitchFamily="18" charset="0"/>
              </a:rPr>
              <a:t>Strategy, </a:t>
            </a:r>
          </a:p>
          <a:p>
            <a:r>
              <a:rPr lang="id-ID" sz="4000" b="1" dirty="0" smtClean="0">
                <a:latin typeface="Cambria" pitchFamily="18" charset="0"/>
              </a:rPr>
              <a:t>System &amp; Scale</a:t>
            </a:r>
            <a:endParaRPr lang="id-ID" sz="2800" dirty="0" smtClean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1" y="167115"/>
            <a:ext cx="9582679" cy="63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20" y="-981"/>
            <a:ext cx="8394701" cy="66516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71" name="Shape 171"/>
          <p:cNvSpPr/>
          <p:nvPr/>
        </p:nvSpPr>
        <p:spPr>
          <a:xfrm>
            <a:off x="6465169" y="5733255"/>
            <a:ext cx="1728193" cy="523220"/>
          </a:xfrm>
          <a:prstGeom prst="rect">
            <a:avLst/>
          </a:prstGeom>
          <a:solidFill>
            <a:srgbClr val="E6B9B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rPr sz="1400"/>
              <a:t>Total Tenaga Kerja</a:t>
            </a:r>
            <a:r>
              <a:rPr sz="1400" b="1"/>
              <a:t> 107.657.509</a:t>
            </a:r>
          </a:p>
        </p:txBody>
      </p:sp>
      <p:sp>
        <p:nvSpPr>
          <p:cNvPr id="172" name="Shape 172"/>
          <p:cNvSpPr/>
          <p:nvPr/>
        </p:nvSpPr>
        <p:spPr>
          <a:xfrm>
            <a:off x="1510120" y="6443250"/>
            <a:ext cx="309634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/>
            </a:lvl1pPr>
          </a:lstStyle>
          <a:p>
            <a:r>
              <a:t>Sumber: Kemenkop UKM (data tahun 2012)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2809" y="886545"/>
            <a:ext cx="7966698" cy="5638801"/>
            <a:chOff x="1141809" y="886544"/>
            <a:chExt cx="7966698" cy="5638801"/>
          </a:xfrm>
        </p:grpSpPr>
        <p:pic>
          <p:nvPicPr>
            <p:cNvPr id="168" name="image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1809" y="886544"/>
              <a:ext cx="6886576" cy="5638801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3074235" y="3823207"/>
              <a:ext cx="6034272" cy="2523954"/>
              <a:chOff x="3074235" y="3823207"/>
              <a:chExt cx="6034272" cy="2523954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3074235" y="4655041"/>
                <a:ext cx="2851519" cy="936105"/>
              </a:xfrm>
              <a:prstGeom prst="ellipse">
                <a:avLst/>
              </a:prstGeom>
              <a:ln w="57150">
                <a:solidFill>
                  <a:srgbClr val="C00000"/>
                </a:solidFill>
              </a:ln>
            </p:spPr>
            <p:txBody>
              <a:bodyPr lIns="45719" rIns="4571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5925753" y="5643850"/>
                <a:ext cx="2076950" cy="703311"/>
              </a:xfrm>
              <a:prstGeom prst="ellipse">
                <a:avLst/>
              </a:prstGeom>
              <a:ln w="57150">
                <a:solidFill>
                  <a:srgbClr val="C00000"/>
                </a:solidFill>
              </a:ln>
            </p:spPr>
            <p:txBody>
              <a:bodyPr lIns="45719" rIns="4571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76" name="Group 176"/>
              <p:cNvGrpSpPr/>
              <p:nvPr/>
            </p:nvGrpSpPr>
            <p:grpSpPr>
              <a:xfrm>
                <a:off x="7524329" y="3823207"/>
                <a:ext cx="1584178" cy="880479"/>
                <a:chOff x="0" y="-1"/>
                <a:chExt cx="1584176" cy="880478"/>
              </a:xfrm>
            </p:grpSpPr>
            <p:sp>
              <p:nvSpPr>
                <p:cNvPr id="174" name="Shape 174"/>
                <p:cNvSpPr/>
                <p:nvPr/>
              </p:nvSpPr>
              <p:spPr>
                <a:xfrm>
                  <a:off x="0" y="-1"/>
                  <a:ext cx="1584176" cy="880478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200" b="1"/>
                  </a:pPr>
                  <a:endParaRPr sz="1200"/>
                </a:p>
              </p:txBody>
            </p:sp>
            <p:sp>
              <p:nvSpPr>
                <p:cNvPr id="175" name="Shape 175"/>
                <p:cNvSpPr/>
                <p:nvPr/>
              </p:nvSpPr>
              <p:spPr>
                <a:xfrm>
                  <a:off x="231996" y="114894"/>
                  <a:ext cx="1120183" cy="6506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7878" tIns="47878" rIns="47878" bIns="47878" numCol="1" anchor="ctr">
                  <a:spAutoFit/>
                </a:bodyPr>
                <a:lstStyle/>
                <a:p>
                  <a:pPr algn="ctr">
                    <a:defRPr sz="1200" b="1"/>
                  </a:pPr>
                  <a:r>
                    <a:rPr sz="1200"/>
                    <a:t>Sasaran </a:t>
                  </a:r>
                </a:p>
                <a:p>
                  <a:pPr algn="ctr">
                    <a:defRPr sz="1200" b="1"/>
                  </a:pPr>
                  <a:r>
                    <a:rPr sz="1200"/>
                    <a:t>PEMERATAAN EKONOMI</a:t>
                  </a:r>
                </a:p>
              </p:txBody>
            </p:sp>
          </p:grpSp>
          <p:sp>
            <p:nvSpPr>
              <p:cNvPr id="177" name="Shape 177"/>
              <p:cNvSpPr/>
              <p:nvPr/>
            </p:nvSpPr>
            <p:spPr>
              <a:xfrm rot="10421338">
                <a:off x="5479515" y="4323210"/>
                <a:ext cx="2019295" cy="26173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solidFill>
                  <a:srgbClr val="800000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45719" rIns="4571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 rot="8502696">
                <a:off x="7378727" y="5095345"/>
                <a:ext cx="1247950" cy="14661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solidFill>
                  <a:srgbClr val="800000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45719" rIns="4571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pic>
        <p:nvPicPr>
          <p:cNvPr id="179" name="image4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6671105"/>
            <a:ext cx="9144000" cy="211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sldNum" sz="quarter" idx="4294967295"/>
          </p:nvPr>
        </p:nvSpPr>
        <p:spPr>
          <a:xfrm>
            <a:off x="8926720" y="6259913"/>
            <a:ext cx="225451" cy="3327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1800" b="1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8787442" y="6172206"/>
            <a:ext cx="504827" cy="503239"/>
          </a:xfrm>
          <a:prstGeom prst="ellipse">
            <a:avLst/>
          </a:prstGeom>
          <a:solidFill>
            <a:srgbClr val="C00000">
              <a:alpha val="5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02968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139404"/>
            <a:ext cx="8458200" cy="528686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96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316" y="109133"/>
            <a:ext cx="8394701" cy="87153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97" name="image4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6671105"/>
            <a:ext cx="9144000" cy="21176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>
            <a:spLocks noGrp="1"/>
          </p:cNvSpPr>
          <p:nvPr>
            <p:ph type="sldNum" sz="quarter" idx="4294967295"/>
          </p:nvPr>
        </p:nvSpPr>
        <p:spPr>
          <a:xfrm>
            <a:off x="8926720" y="6259913"/>
            <a:ext cx="225451" cy="3327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1800" b="1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787442" y="6172206"/>
            <a:ext cx="504827" cy="503239"/>
          </a:xfrm>
          <a:prstGeom prst="ellipse">
            <a:avLst/>
          </a:prstGeom>
          <a:solidFill>
            <a:srgbClr val="C00000">
              <a:alpha val="5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89232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roup 759"/>
          <p:cNvGrpSpPr/>
          <p:nvPr/>
        </p:nvGrpSpPr>
        <p:grpSpPr>
          <a:xfrm>
            <a:off x="395287" y="214289"/>
            <a:ext cx="9129747" cy="757224"/>
            <a:chOff x="0" y="0"/>
            <a:chExt cx="9129746" cy="757222"/>
          </a:xfrm>
        </p:grpSpPr>
        <p:sp>
          <p:nvSpPr>
            <p:cNvPr id="757" name="Shape 757"/>
            <p:cNvSpPr/>
            <p:nvPr/>
          </p:nvSpPr>
          <p:spPr>
            <a:xfrm>
              <a:off x="0" y="0"/>
              <a:ext cx="9129746" cy="757222"/>
            </a:xfrm>
            <a:prstGeom prst="rect">
              <a:avLst/>
            </a:prstGeom>
            <a:solidFill>
              <a:srgbClr val="00206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4000"/>
            </a:p>
          </p:txBody>
        </p:sp>
        <p:sp>
          <p:nvSpPr>
            <p:cNvPr id="758" name="Shape 758"/>
            <p:cNvSpPr/>
            <p:nvPr/>
          </p:nvSpPr>
          <p:spPr>
            <a:xfrm>
              <a:off x="0" y="24670"/>
              <a:ext cx="9129746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POTENSIAL </a:t>
              </a:r>
              <a:r>
                <a:rPr lang="en-US" dirty="0"/>
                <a:t>BUSINESS</a:t>
              </a:r>
              <a:r>
                <a:rPr dirty="0"/>
                <a:t> </a:t>
              </a:r>
              <a:r>
                <a:rPr dirty="0"/>
                <a:t>BUMR</a:t>
              </a:r>
            </a:p>
          </p:txBody>
        </p:sp>
      </p:grpSp>
      <p:pic>
        <p:nvPicPr>
          <p:cNvPr id="760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6671105"/>
            <a:ext cx="9144000" cy="211768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Shape 761"/>
          <p:cNvSpPr>
            <a:spLocks noGrp="1"/>
          </p:cNvSpPr>
          <p:nvPr>
            <p:ph type="sldNum" sz="quarter" idx="4294967295"/>
          </p:nvPr>
        </p:nvSpPr>
        <p:spPr>
          <a:xfrm>
            <a:off x="8866054" y="6259913"/>
            <a:ext cx="346783" cy="3327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1800" b="1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8787442" y="6172206"/>
            <a:ext cx="504827" cy="503239"/>
          </a:xfrm>
          <a:prstGeom prst="ellipse">
            <a:avLst/>
          </a:prstGeom>
          <a:solidFill>
            <a:srgbClr val="C00000">
              <a:alpha val="5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9597" y="1397000"/>
          <a:ext cx="8534403" cy="573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3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89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COMMODITY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RICE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CORN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COFFEE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COCOA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PALM OIL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RUBBER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SUGAR CANE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TOTAL AREA (hectares)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14.11 </a:t>
                      </a:r>
                      <a:r>
                        <a:rPr lang="en-US" b="1" dirty="0" err="1" smtClean="0"/>
                        <a:t>mio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3.8 </a:t>
                      </a:r>
                      <a:r>
                        <a:rPr lang="en-US" b="1" dirty="0" err="1" smtClean="0"/>
                        <a:t>mio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1,233,294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1,722,315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11,672,861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3,656,057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118,100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482,233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Small</a:t>
                      </a:r>
                      <a:r>
                        <a:rPr lang="en-US" sz="1200" b="1" baseline="0" dirty="0" smtClean="0"/>
                        <a:t> holders area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1,185,369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1,680,092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4,763,797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3,098,861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52,448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290,983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PRODUCTION (ton)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75.4 </a:t>
                      </a:r>
                      <a:r>
                        <a:rPr lang="en-US" b="1" dirty="0" err="1" smtClean="0"/>
                        <a:t>mio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19.6 </a:t>
                      </a:r>
                      <a:r>
                        <a:rPr lang="en-US" b="1" dirty="0" err="1" smtClean="0"/>
                        <a:t>mio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667,655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760,429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33,500,691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3,231,825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154,688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2,715,883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Small holders production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634,477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730,172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11,267,161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2,617,113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50,692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1,703,594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BUSINESS VALUE (USD)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Small holders business value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USD </a:t>
                      </a:r>
                      <a:r>
                        <a:rPr lang="en-US" b="1" smtClean="0"/>
                        <a:t>1,767</a:t>
                      </a:r>
                      <a:r>
                        <a:rPr lang="en-US" b="1" baseline="0" smtClean="0"/>
                        <a:t> B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USD</a:t>
                      </a:r>
                      <a:r>
                        <a:rPr lang="en-US" b="1" baseline="0" dirty="0" smtClean="0"/>
                        <a:t> 2,742 B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USD   6,614</a:t>
                      </a:r>
                      <a:r>
                        <a:rPr lang="en-US" b="1" baseline="0" dirty="0" smtClean="0"/>
                        <a:t> B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USD     5,093 B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USD    99,8 M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USD     212 M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8" y="1462390"/>
            <a:ext cx="1066800" cy="7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ubber t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2926" y="1476985"/>
            <a:ext cx="762000" cy="7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Image result for tea leaves"/>
          <p:cNvSpPr>
            <a:spLocks noChangeAspect="1" noChangeArrowheads="1"/>
          </p:cNvSpPr>
          <p:nvPr/>
        </p:nvSpPr>
        <p:spPr bwMode="auto">
          <a:xfrm>
            <a:off x="536575" y="-1858963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7001" y="1600200"/>
            <a:ext cx="708303" cy="5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s://s-media-cache-ak0.pinimg.com/originals/d0/fd/6a/d0fd6a0417f15a4bedf609cca0cbb76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527" y="1434797"/>
            <a:ext cx="810017" cy="8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986" y="1458075"/>
            <a:ext cx="560593" cy="7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vignette3.wikia.nocookie.net/creepypasta/images/7/7b/Corn.jpg/revision/latest?cb=2013112822375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446163"/>
            <a:ext cx="533200" cy="8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stuartxchange.com/KakawPD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172" y="1425260"/>
            <a:ext cx="625650" cy="8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5788" y="1503314"/>
            <a:ext cx="695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57400" y="5562600"/>
          <a:ext cx="7086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Rp</a:t>
                      </a:r>
                      <a:r>
                        <a:rPr lang="en-US" sz="1050" dirty="0" smtClean="0"/>
                        <a:t> 20 T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Rp</a:t>
                      </a:r>
                      <a:r>
                        <a:rPr lang="en-US" sz="1050" dirty="0" smtClean="0"/>
                        <a:t> 9,2</a:t>
                      </a:r>
                      <a:r>
                        <a:rPr lang="en-US" sz="1050" baseline="0" dirty="0" smtClean="0"/>
                        <a:t> T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Rp</a:t>
                      </a:r>
                      <a:r>
                        <a:rPr lang="en-US" sz="1050" dirty="0" smtClean="0"/>
                        <a:t> 23 T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Rp</a:t>
                      </a:r>
                      <a:r>
                        <a:rPr lang="en-US" sz="1050" dirty="0" smtClean="0"/>
                        <a:t> 35,6 T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Rp</a:t>
                      </a:r>
                      <a:r>
                        <a:rPr lang="en-US" sz="1050" dirty="0" smtClean="0"/>
                        <a:t> 86 T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Rp</a:t>
                      </a:r>
                      <a:r>
                        <a:rPr lang="en-US" sz="1050" dirty="0" smtClean="0"/>
                        <a:t> 66,2</a:t>
                      </a:r>
                      <a:r>
                        <a:rPr lang="en-US" sz="1050" baseline="0" dirty="0" smtClean="0"/>
                        <a:t> T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Rp</a:t>
                      </a:r>
                      <a:r>
                        <a:rPr lang="en-US" sz="1050" dirty="0" smtClean="0"/>
                        <a:t> 1,3 T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Rp</a:t>
                      </a:r>
                      <a:r>
                        <a:rPr lang="en-US" sz="1050" dirty="0" smtClean="0"/>
                        <a:t> 2,76 T</a:t>
                      </a:r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6606" y="5986048"/>
            <a:ext cx="81001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17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96%</a:t>
            </a:r>
            <a:endParaRPr lang="en-US" sz="1600" b="1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5288" y="5986048"/>
            <a:ext cx="81001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17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98%</a:t>
            </a:r>
            <a:endParaRPr lang="en-US" sz="1600" b="1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0784" y="5988978"/>
            <a:ext cx="81001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17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41%</a:t>
            </a:r>
            <a:endParaRPr lang="en-US" sz="1600" b="1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6006" y="5984696"/>
            <a:ext cx="81001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17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85%</a:t>
            </a:r>
            <a:endParaRPr lang="en-US" sz="1600" b="1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4482" y="5994001"/>
            <a:ext cx="81001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17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44%</a:t>
            </a:r>
            <a:endParaRPr lang="en-US" sz="1600" b="1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7784" y="5986048"/>
            <a:ext cx="81001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17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60%</a:t>
            </a:r>
            <a:endParaRPr lang="en-US" sz="1600" b="1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73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1" y="992809"/>
            <a:ext cx="9192605" cy="5812971"/>
          </a:xfrm>
          <a:prstGeom prst="rect">
            <a:avLst/>
          </a:prstGeom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984680" y="6237312"/>
            <a:ext cx="504825" cy="503238"/>
            <a:chOff x="8458200" y="6182833"/>
            <a:chExt cx="504056" cy="504056"/>
          </a:xfrm>
        </p:grpSpPr>
        <p:sp>
          <p:nvSpPr>
            <p:cNvPr id="50" name="Oval 49"/>
            <p:cNvSpPr/>
            <p:nvPr/>
          </p:nvSpPr>
          <p:spPr>
            <a:xfrm>
              <a:off x="8458200" y="6182833"/>
              <a:ext cx="504056" cy="504056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51" name="Slide Number Placeholder 8"/>
            <p:cNvSpPr txBox="1">
              <a:spLocks/>
            </p:cNvSpPr>
            <p:nvPr/>
          </p:nvSpPr>
          <p:spPr bwMode="auto">
            <a:xfrm>
              <a:off x="8458200" y="6254750"/>
              <a:ext cx="5032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fld id="{E6ABC917-CB20-489C-B82E-96EA26CEC235}" type="slidenum">
                <a:rPr lang="id-ID" b="1">
                  <a:latin typeface="Tw Cen MT" pitchFamily="34" charset="0"/>
                </a:rPr>
                <a:pPr algn="ctr"/>
                <a:t>8</a:t>
              </a:fld>
              <a:endParaRPr lang="id-ID" b="1" dirty="0">
                <a:latin typeface="Tw Cen MT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8992" y="231032"/>
            <a:ext cx="8863608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LEMBAGA EKONOMI DAN LKUR INKLUSIF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1" y="722313"/>
            <a:ext cx="9107685" cy="1428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5795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533400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0000"/>
          </a:bodyPr>
          <a:lstStyle>
            <a:lvl1pPr defTabSz="859323">
              <a:defRPr sz="3008" b="1">
                <a:solidFill>
                  <a:srgbClr val="DCE6F2"/>
                </a:solidFill>
                <a:effectLst>
                  <a:outerShdw blurRad="35814" dist="35814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BUMR MELAHIRKAN KESEJAHTERAAN SOSIAL</a:t>
            </a:r>
            <a:endParaRPr dirty="0"/>
          </a:p>
        </p:txBody>
      </p:sp>
      <p:pic>
        <p:nvPicPr>
          <p:cNvPr id="129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6671105"/>
            <a:ext cx="9144000" cy="21176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sldNum" sz="quarter" idx="4294967295"/>
          </p:nvPr>
        </p:nvSpPr>
        <p:spPr>
          <a:xfrm>
            <a:off x="8926720" y="6259913"/>
            <a:ext cx="225451" cy="3327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1800" b="1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8787442" y="6172206"/>
            <a:ext cx="504827" cy="503239"/>
          </a:xfrm>
          <a:prstGeom prst="ellipse">
            <a:avLst/>
          </a:prstGeom>
          <a:solidFill>
            <a:srgbClr val="C00000">
              <a:alpha val="5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38200" y="1099842"/>
            <a:ext cx="8229600" cy="4647424"/>
          </a:xfrm>
          <a:prstGeom prst="rect">
            <a:avLst/>
          </a:prstGeom>
          <a:solidFill>
            <a:srgbClr val="000066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174" fontAlgn="auto" hangingPunct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cs typeface="Cambria"/>
              <a:sym typeface="Calibri"/>
            </a:endParaRP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Pertumbuhan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(</a:t>
            </a:r>
            <a:r>
              <a:rPr lang="en-US" sz="2400" i="1" dirty="0">
                <a:solidFill>
                  <a:srgbClr val="E8E800"/>
                </a:solidFill>
                <a:cs typeface="Cambria"/>
                <a:sym typeface="Calibri"/>
              </a:rPr>
              <a:t>pro growth) from the bottom of the pyramid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.</a:t>
            </a: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</a:rPr>
              <a:t>Pengentasan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</a:rPr>
              <a:t>Kemiskinan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(</a:t>
            </a:r>
            <a:r>
              <a:rPr lang="en-US" sz="2400" i="1" dirty="0">
                <a:solidFill>
                  <a:srgbClr val="E8E800"/>
                </a:solidFill>
                <a:cs typeface="Cambria"/>
              </a:rPr>
              <a:t>pro poor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)</a:t>
            </a: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Penciptaan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Lapangan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Kerja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(</a:t>
            </a:r>
            <a:r>
              <a:rPr lang="en-US" sz="2400" i="1" dirty="0">
                <a:solidFill>
                  <a:srgbClr val="E8E800"/>
                </a:solidFill>
                <a:cs typeface="Cambria"/>
                <a:sym typeface="Calibri"/>
              </a:rPr>
              <a:t>pro job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)</a:t>
            </a: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</a:rPr>
              <a:t>Pemerataan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</a:rPr>
              <a:t>dan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</a:rPr>
              <a:t>Kesejahteraan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(</a:t>
            </a:r>
            <a:r>
              <a:rPr lang="en-US" sz="2400" i="1" dirty="0">
                <a:solidFill>
                  <a:srgbClr val="E8E800"/>
                </a:solidFill>
                <a:cs typeface="Cambria"/>
              </a:rPr>
              <a:t>equity and equality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)</a:t>
            </a: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Stabilitas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Ketahanan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Pangan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dan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Energi</a:t>
            </a:r>
            <a:endParaRPr lang="en-US" sz="2400" dirty="0">
              <a:solidFill>
                <a:srgbClr val="E8E800"/>
              </a:solidFill>
              <a:cs typeface="Cambria"/>
              <a:sym typeface="Calibri"/>
            </a:endParaRP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</a:rPr>
              <a:t>Peningkatan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</a:rPr>
              <a:t>Daya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</a:rPr>
              <a:t>Saing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– </a:t>
            </a:r>
            <a:r>
              <a:rPr lang="en-US" sz="2400" i="1" dirty="0">
                <a:solidFill>
                  <a:srgbClr val="E8E800"/>
                </a:solidFill>
                <a:cs typeface="Cambria"/>
              </a:rPr>
              <a:t>cost effective and high quality product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– MEA</a:t>
            </a: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Stabilitasi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Harga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&amp;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Pengendalian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Inflasi</a:t>
            </a:r>
            <a:endParaRPr lang="en-US" sz="2400" dirty="0">
              <a:solidFill>
                <a:srgbClr val="E8E800"/>
              </a:solidFill>
              <a:cs typeface="Cambria"/>
              <a:sym typeface="Calibri"/>
            </a:endParaRP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</a:rPr>
              <a:t>Penguatan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</a:rPr>
              <a:t>Nilai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Rupiah &amp; </a:t>
            </a:r>
            <a:r>
              <a:rPr lang="en-US" sz="2400" dirty="0" err="1">
                <a:solidFill>
                  <a:srgbClr val="E8E800"/>
                </a:solidFill>
                <a:cs typeface="Cambria"/>
              </a:rPr>
              <a:t>Peningkatan</a:t>
            </a:r>
            <a:r>
              <a:rPr lang="en-US" sz="2400" dirty="0">
                <a:solidFill>
                  <a:srgbClr val="E8E800"/>
                </a:solidFill>
                <a:cs typeface="Cambria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</a:rPr>
              <a:t>Devisa</a:t>
            </a:r>
            <a:endParaRPr lang="en-US" sz="2400" dirty="0">
              <a:solidFill>
                <a:srgbClr val="E8E800"/>
              </a:solidFill>
              <a:cs typeface="Cambria"/>
            </a:endParaRP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Mengatasi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Kesenjangan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,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Urbanisasi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</a:t>
            </a:r>
            <a:r>
              <a:rPr lang="en-US" sz="2400" dirty="0" err="1">
                <a:solidFill>
                  <a:srgbClr val="E8E800"/>
                </a:solidFill>
                <a:cs typeface="Cambria"/>
                <a:sym typeface="Calibri"/>
              </a:rPr>
              <a:t>dan</a:t>
            </a:r>
            <a:r>
              <a:rPr lang="en-US" sz="2400" dirty="0">
                <a:solidFill>
                  <a:srgbClr val="E8E800"/>
                </a:solidFill>
                <a:cs typeface="Cambria"/>
                <a:sym typeface="Calibri"/>
              </a:rPr>
              <a:t> Insecurity</a:t>
            </a:r>
          </a:p>
          <a:p>
            <a:pPr marL="457200" indent="-457200" defTabSz="914174" fontAlgn="auto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000" dirty="0">
              <a:solidFill>
                <a:srgbClr val="000000"/>
              </a:solidFill>
              <a:cs typeface="Cambri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609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Futura-Book"/>
        <a:ea typeface=""/>
        <a:cs typeface=""/>
      </a:majorFont>
      <a:minorFont>
        <a:latin typeface="Futura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-Book"/>
        <a:ea typeface=""/>
        <a:cs typeface=""/>
      </a:majorFont>
      <a:minorFont>
        <a:latin typeface="Futura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239</Words>
  <Application>Microsoft Office PowerPoint</Application>
  <PresentationFormat>A4 Paper (210x297 mm)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Cambria</vt:lpstr>
      <vt:lpstr>Futura-Book</vt:lpstr>
      <vt:lpstr>Times New Roman</vt:lpstr>
      <vt:lpstr>Tw Cen MT</vt:lpstr>
      <vt:lpstr>2</vt:lpstr>
      <vt:lpstr>Custom Design</vt:lpstr>
      <vt:lpstr> BUMN LEMBAGA PELAKU EKONOMI NEGARA DAN POLITIK EKONOMI INKLUSIF MELALUI BUMR  The Sultan Hotel, 12th  December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BUMR MELAHIRKAN KESEJAHTERAAN SOSIAL</vt:lpstr>
      <vt:lpstr>PowerPoint Presentation</vt:lpstr>
    </vt:vector>
  </TitlesOfParts>
  <Company>ptn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monos</dc:creator>
  <cp:lastModifiedBy>Ichsan Anwar</cp:lastModifiedBy>
  <cp:revision>146</cp:revision>
  <cp:lastPrinted>2017-12-15T03:26:24Z</cp:lastPrinted>
  <dcterms:created xsi:type="dcterms:W3CDTF">2005-12-08T07:45:50Z</dcterms:created>
  <dcterms:modified xsi:type="dcterms:W3CDTF">2019-03-24T00:59:39Z</dcterms:modified>
</cp:coreProperties>
</file>